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4"/>
  </p:notesMasterIdLst>
  <p:sldIdLst>
    <p:sldId id="859" r:id="rId2"/>
    <p:sldId id="1140" r:id="rId3"/>
    <p:sldId id="1142" r:id="rId4"/>
    <p:sldId id="1144" r:id="rId5"/>
    <p:sldId id="1150" r:id="rId6"/>
    <p:sldId id="1145" r:id="rId7"/>
    <p:sldId id="1151" r:id="rId8"/>
    <p:sldId id="1146" r:id="rId9"/>
    <p:sldId id="1153" r:id="rId10"/>
    <p:sldId id="1152" r:id="rId11"/>
    <p:sldId id="1154" r:id="rId12"/>
    <p:sldId id="1147" r:id="rId13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10" d="100"/>
          <a:sy n="110" d="100"/>
        </p:scale>
        <p:origin x="432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 江苏专版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99565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第三部分　提优冲刺篇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95709"/>
            <a:ext cx="11523345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冲刺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  </a:t>
            </a:r>
            <a:r>
              <a:rPr lang="en-US" altLang="zh-CN" sz="4800" b="0" dirty="0" smtClean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4</a:t>
            </a:r>
            <a:endParaRPr lang="en-US" altLang="zh-CN" sz="4800" b="0" dirty="0" smtClean="0">
              <a:solidFill>
                <a:srgbClr val="000000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facing difficulties, they are the first to step forward and seem to be more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become leaders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More young people than ever volunteer to help their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taking part in activities like elderly care,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neighbourhood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cleanup, first aid and safety training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are also brave young people such as Malala Yousafzai, the teenager who won the Nobel Peace Prize for pushing girls’ rights to go to school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dirty="0"/>
          </a:p>
        </p:txBody>
      </p:sp>
      <p:sp>
        <p:nvSpPr>
          <p:cNvPr id="3" name="内容占位符 5"/>
          <p:cNvSpPr txBox="1">
            <a:spLocks/>
          </p:cNvSpPr>
          <p:nvPr/>
        </p:nvSpPr>
        <p:spPr bwMode="auto">
          <a:xfrm>
            <a:off x="360854" y="3500824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careful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willing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serious	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stressed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92058" y="3572636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dirty="0"/>
          </a:p>
        </p:txBody>
      </p:sp>
      <p:sp>
        <p:nvSpPr>
          <p:cNvPr id="6" name="内容占位符 10"/>
          <p:cNvSpPr txBox="1">
            <a:spLocks/>
          </p:cNvSpPr>
          <p:nvPr/>
        </p:nvSpPr>
        <p:spPr bwMode="auto">
          <a:xfrm>
            <a:off x="360854" y="4049012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考查形容词辨析。句意：面对困难时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他们第一个站出来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似乎更愿意成为领导者。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careful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仔细的；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willing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愿意的；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serious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严肃的；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stressed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有压力的。根据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“they are the first to step forward”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他们很乐意成为领导者。故选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48834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facing difficulties, they are the first to step forward and seem to be more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become leaders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More young people than ever volunteer to help their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taking part in activities like elderly care,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neighbourhood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cleanup, first aid and safety training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are also brave young people such as Malala Yousafzai, the teenager who won the Nobel Peace Prize for pushing girls’ rights to go to school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dirty="0"/>
          </a:p>
        </p:txBody>
      </p:sp>
      <p:sp>
        <p:nvSpPr>
          <p:cNvPr id="3" name="内容占位符 5"/>
          <p:cNvSpPr txBox="1">
            <a:spLocks/>
          </p:cNvSpPr>
          <p:nvPr/>
        </p:nvSpPr>
        <p:spPr bwMode="auto">
          <a:xfrm>
            <a:off x="360854" y="3500824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4221163" algn="l"/>
                <a:tab pos="6861175" algn="l"/>
                <a:tab pos="7377113" algn="l"/>
                <a:tab pos="9091613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families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schools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offices	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communities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00659" y="3607471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D</a:t>
            </a:r>
            <a:endParaRPr lang="zh-CN" altLang="en-US" dirty="0"/>
          </a:p>
        </p:txBody>
      </p:sp>
      <p:sp>
        <p:nvSpPr>
          <p:cNvPr id="6" name="内容占位符 11"/>
          <p:cNvSpPr txBox="1">
            <a:spLocks/>
          </p:cNvSpPr>
          <p:nvPr/>
        </p:nvSpPr>
        <p:spPr bwMode="auto">
          <a:xfrm>
            <a:off x="360854" y="4049012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考查名词辨析。句意：越来越多的年轻人比以往更自愿帮助社区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参与老年护理、社区清洁急救和安全训练等活动。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family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家庭；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school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学校；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office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办公室；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community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社区。根据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“neighbourhood cleanup”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此处是社区。故选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93911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 if you’re one of the oh-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ohs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there’s reason to be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about the future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Things are looking up for the face-down generation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Chances are that you will do GR8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great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LOL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laugh out loud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6"/>
          <p:cNvSpPr txBox="1">
            <a:spLocks/>
          </p:cNvSpPr>
          <p:nvPr/>
        </p:nvSpPr>
        <p:spPr bwMode="auto">
          <a:xfrm>
            <a:off x="360854" y="2420704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worried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hopeful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crazy	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nervous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83350" y="2510191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dirty="0"/>
          </a:p>
        </p:txBody>
      </p:sp>
      <p:sp>
        <p:nvSpPr>
          <p:cNvPr id="6" name="内容占位符 12"/>
          <p:cNvSpPr txBox="1">
            <a:spLocks/>
          </p:cNvSpPr>
          <p:nvPr/>
        </p:nvSpPr>
        <p:spPr bwMode="auto">
          <a:xfrm>
            <a:off x="360854" y="2990959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考查形容词辨析。句意：所以如果你是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后之一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你有理由对未来充满希望。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worried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担忧的；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hopeful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充满希望的；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crazy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疯狂的；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nervous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紧张的。根据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“Things are looking up for the face-down generation. Chances are that you will do GR8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great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LOL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laugh out loud.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此处是指对未来乐观。故选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30402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494637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讲述了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后的特点以及社会对他们的不同看法。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5" y="1150079"/>
            <a:ext cx="11485848" cy="1270809"/>
          </a:xfrm>
          <a:prstGeom prst="rect">
            <a:avLst/>
          </a:prstGeom>
        </p:spPr>
      </p:pic>
      <p:pic>
        <p:nvPicPr>
          <p:cNvPr id="4" name="语篇导航-DA.eps" descr="id:214748641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13928" y="2628563"/>
            <a:ext cx="1651000" cy="403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you’re reading this, you were probably born in the 2000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oh-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ohs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21st century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 would make you young, creative, connected, global, and no doubt smart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Maybe good-looking, too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Right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 other people think about your generation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同辈人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）？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924944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why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when	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where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92058" y="3015288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dirty="0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34566" y="3495015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考查特殊疑问词辨析。句意：但其他人对你的同辈人有什么看法？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为什么；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什么；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何时；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where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哪里。根据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“...do other people think about your generation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同辈人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）？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此处询问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其他人对你们这代人有什么看法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87439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indent="609600" algn="dist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 adults worry that you’re more interested in the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front of you than the world around you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think of you as the “face-down generation” because you use your phone so much and they wonder how you will deal with school, friends, and family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today’s teenagers too busy texting and taking selfies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自拍照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become successful in 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life or “IRL” as you would say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2"/>
          <p:cNvSpPr txBox="1">
            <a:spLocks/>
          </p:cNvSpPr>
          <p:nvPr/>
        </p:nvSpPr>
        <p:spPr bwMode="auto">
          <a:xfrm>
            <a:off x="360854" y="3519171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221163" algn="l"/>
                <a:tab pos="6861175" algn="l"/>
                <a:tab pos="7377113" algn="l"/>
                <a:tab pos="950912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view	B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screen	C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painting	D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discussion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65932" y="3598762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dirty="0"/>
          </a:p>
        </p:txBody>
      </p:sp>
      <p:sp>
        <p:nvSpPr>
          <p:cNvPr id="6" name="内容占位符 2"/>
          <p:cNvSpPr txBox="1">
            <a:spLocks/>
          </p:cNvSpPr>
          <p:nvPr/>
        </p:nvSpPr>
        <p:spPr bwMode="auto">
          <a:xfrm>
            <a:off x="360854" y="4049012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考查名词辨析。句意：一些成年人担心你对眼前的屏幕比周围的世界更感兴趣。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view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视野；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screen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屏幕；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painting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绘画；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discussion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讨论。根据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“face-down generation”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“use your phone so much”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此处是指手机屏幕。故选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24853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indent="609600" algn="dist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 adults worry that you’re more interested in the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front of you than the world around you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think of you as the “face-down generation” because you use your phone so much and they wonder how you will deal with school, friends, and family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today’s teenagers too busy texting and taking selfies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自拍照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become successful in 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life or “IRL” as you would say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2"/>
          <p:cNvSpPr txBox="1">
            <a:spLocks/>
          </p:cNvSpPr>
          <p:nvPr/>
        </p:nvSpPr>
        <p:spPr bwMode="auto">
          <a:xfrm>
            <a:off x="360854" y="3519171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real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recent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relaxing	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romantic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65824" y="3590054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</a:t>
            </a:r>
            <a:endParaRPr lang="zh-CN" altLang="en-US" dirty="0"/>
          </a:p>
        </p:txBody>
      </p:sp>
      <p:sp>
        <p:nvSpPr>
          <p:cNvPr id="6" name="内容占位符 4"/>
          <p:cNvSpPr txBox="1">
            <a:spLocks/>
          </p:cNvSpPr>
          <p:nvPr/>
        </p:nvSpPr>
        <p:spPr bwMode="auto">
          <a:xfrm>
            <a:off x="360854" y="4049012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考查副词辨析。句意：今天的青少年是否忙于发短信和自拍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而无法在现实生活中取得成功？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real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真实的；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recent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最近的；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relaxing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放松的；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romantic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浪漫的。根据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“IRL”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此处指的是现实生活。故选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34663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133871"/>
          </a:xfrm>
        </p:spPr>
        <p:txBody>
          <a:bodyPr/>
          <a:lstStyle/>
          <a:p>
            <a:pPr indent="609600" algn="dist" hangingPunct="0">
              <a:lnSpc>
                <a:spcPct val="14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Other adults worry that today’s youth are spoilt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宠坏的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don’t want to face the challenges of adult life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Many people born in the 1990s and 2000s were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by “helicopter parents” who were always there to guide and help them with a busy schedule filled with homework and extra-curricula activities such as dancing, drawing, or sports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With parents who do everything for them, today’s youth seem to prefer to live like teenagers 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when they are in their 20s or 30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3"/>
          <p:cNvSpPr txBox="1">
            <a:spLocks/>
          </p:cNvSpPr>
          <p:nvPr/>
        </p:nvSpPr>
        <p:spPr bwMode="auto">
          <a:xfrm>
            <a:off x="360854" y="3861048"/>
            <a:ext cx="11485848" cy="5485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  <a:tabLst>
                <a:tab pos="4221163" algn="l"/>
                <a:tab pos="6861175" algn="l"/>
                <a:tab pos="7377113" algn="l"/>
                <a:tab pos="941387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raised	B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trusted	C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invited	D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introduced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65824" y="3861048"/>
            <a:ext cx="407484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2400" dirty="0"/>
              <a:t>A</a:t>
            </a:r>
            <a:endParaRPr lang="zh-CN" altLang="en-US" dirty="0"/>
          </a:p>
        </p:txBody>
      </p:sp>
      <p:sp>
        <p:nvSpPr>
          <p:cNvPr id="6" name="内容占位符 5"/>
          <p:cNvSpPr txBox="1">
            <a:spLocks/>
          </p:cNvSpPr>
          <p:nvPr/>
        </p:nvSpPr>
        <p:spPr bwMode="auto">
          <a:xfrm>
            <a:off x="360854" y="4365104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考查动词辨析。句意：许多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90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后是由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直升机父母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抚养长大的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这些父母随时在身边引导和帮助他们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而他们的日程则总是被作业和课外活动（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如舞蹈、绘画或运动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）填满。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raise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抚养；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trust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信任；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invite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邀请；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introduce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介绍。根据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“parents who do everything for them”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此处是指被父母抚养。故选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51039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09140"/>
          </a:xfrm>
        </p:spPr>
        <p:txBody>
          <a:bodyPr/>
          <a:lstStyle/>
          <a:p>
            <a:pPr indent="609600" algn="dist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Other adults worry that today’s youth are spoilt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宠坏的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don’t want to face the challenges of adult life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Many people born in the 1990s and 2000s were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by “helicopter parents” who were always there to guide and help them with a busy schedule filled with homework and extra-curricula activities such as dancing, drawing, or sports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With parents who do everything for them, today’s youth seem to prefer to live like teenagers 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when they are in their 20s or 30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3"/>
          <p:cNvSpPr txBox="1">
            <a:spLocks/>
          </p:cNvSpPr>
          <p:nvPr/>
        </p:nvSpPr>
        <p:spPr bwMode="auto">
          <a:xfrm>
            <a:off x="360854" y="3432012"/>
            <a:ext cx="11485848" cy="5355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only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soon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even	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simply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74533" y="3429000"/>
            <a:ext cx="407484" cy="5355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400" dirty="0"/>
              <a:t>C</a:t>
            </a:r>
            <a:endParaRPr lang="zh-CN" altLang="en-US" dirty="0"/>
          </a:p>
        </p:txBody>
      </p:sp>
      <p:sp>
        <p:nvSpPr>
          <p:cNvPr id="5" name="内容占位符 6"/>
          <p:cNvSpPr txBox="1">
            <a:spLocks/>
          </p:cNvSpPr>
          <p:nvPr/>
        </p:nvSpPr>
        <p:spPr bwMode="auto">
          <a:xfrm>
            <a:off x="360854" y="3880802"/>
            <a:ext cx="11485848" cy="27515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考查副词辨析。句意：父母为他们做一切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如今的年轻人似乎更喜欢像青少年一样生活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即使他们已经二三十岁了。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only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只有；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soon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很快；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even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甚至；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simply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仅仅。根据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u="wavy" dirty="0" smtClean="0">
                <a:solidFill>
                  <a:srgbClr val="FF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prefer to 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live like teenagers”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“in their 20s or 30s”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此处强调如今的年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</a:pPr>
            <a:endParaRPr lang="en-US" altLang="zh-CN" b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</a:pP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轻人即使成年后仍像青少年。故选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943497" y="5058228"/>
            <a:ext cx="6092825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dirty="0">
                <a:solidFill>
                  <a:srgbClr val="00AEEF"/>
                </a:solidFill>
                <a:cs typeface="Times New Roman" panose="02020603050405020304" pitchFamily="18" charset="0"/>
              </a:rPr>
              <a:t>prefer</a:t>
            </a:r>
            <a:r>
              <a:rPr lang="en-US" altLang="zh-CN" sz="2400" dirty="0">
                <a:solidFill>
                  <a:srgbClr val="00AEEF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dirty="0">
                <a:solidFill>
                  <a:srgbClr val="00AEEF"/>
                </a:solidFill>
                <a:cs typeface="Times New Roman" panose="02020603050405020304" pitchFamily="18" charset="0"/>
              </a:rPr>
              <a:t>to</a:t>
            </a:r>
            <a:r>
              <a:rPr lang="en-US" altLang="zh-CN" sz="2400" dirty="0">
                <a:solidFill>
                  <a:srgbClr val="00AEEF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dirty="0">
                <a:solidFill>
                  <a:srgbClr val="00AEEF"/>
                </a:solidFill>
                <a:cs typeface="Times New Roman" panose="02020603050405020304" pitchFamily="18" charset="0"/>
              </a:rPr>
              <a:t>do...rather</a:t>
            </a:r>
            <a:r>
              <a:rPr lang="en-US" altLang="zh-CN" sz="2400" dirty="0">
                <a:solidFill>
                  <a:srgbClr val="00AEEF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dirty="0">
                <a:solidFill>
                  <a:srgbClr val="00AEEF"/>
                </a:solidFill>
                <a:cs typeface="Times New Roman" panose="02020603050405020304" pitchFamily="18" charset="0"/>
              </a:rPr>
              <a:t>than</a:t>
            </a:r>
            <a:r>
              <a:rPr lang="en-US" altLang="zh-CN" sz="2400" dirty="0">
                <a:solidFill>
                  <a:srgbClr val="00AEEF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dirty="0">
                <a:solidFill>
                  <a:srgbClr val="00AEEF"/>
                </a:solidFill>
                <a:cs typeface="Times New Roman" panose="02020603050405020304" pitchFamily="18" charset="0"/>
              </a:rPr>
              <a:t>do...</a:t>
            </a:r>
            <a:endParaRPr lang="zh-CN" altLang="zh-CN" sz="90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dirty="0">
                <a:solidFill>
                  <a:srgbClr val="00AEEF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宁愿做</a:t>
            </a:r>
            <a:r>
              <a:rPr lang="en-US" altLang="zh-CN" sz="2400" dirty="0">
                <a:solidFill>
                  <a:srgbClr val="00AEEF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2400" dirty="0">
                <a:solidFill>
                  <a:srgbClr val="00AEEF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也不愿做</a:t>
            </a:r>
            <a:r>
              <a:rPr lang="en-US" altLang="zh-CN" sz="2400" dirty="0">
                <a:solidFill>
                  <a:srgbClr val="00AEEF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endParaRPr lang="zh-CN" altLang="zh-CN" sz="9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285026" y="5211611"/>
            <a:ext cx="564674" cy="4446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1926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Does the face-down generation need a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Well, probably not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fact is that many of today’s teenagers are used to working with powerful digital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数码的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tools that allow them to work on their own as well as team up with others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because they could learn about people and cultures around the globe from an early age, they developed a greater understanding of diversity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多样性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the importance of finding their own identities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身份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4"/>
          <p:cNvSpPr txBox="1">
            <a:spLocks/>
          </p:cNvSpPr>
          <p:nvPr/>
        </p:nvSpPr>
        <p:spPr bwMode="auto">
          <a:xfrm>
            <a:off x="360854" y="4004880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head-down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face-up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nose-down	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hands-up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900767" y="4095151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dirty="0"/>
          </a:p>
        </p:txBody>
      </p:sp>
      <p:sp>
        <p:nvSpPr>
          <p:cNvPr id="8" name="内容占位符 7"/>
          <p:cNvSpPr txBox="1">
            <a:spLocks/>
          </p:cNvSpPr>
          <p:nvPr/>
        </p:nvSpPr>
        <p:spPr bwMode="auto">
          <a:xfrm>
            <a:off x="360854" y="455306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考查词义辨析。句意：低头一代需要抬起头来吗？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head-down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低头；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face-up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抬头；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nose-down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俯冲；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hands-up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举手。根据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“face-down generation”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此处是指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抬头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低头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形成对比。故选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9041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133871"/>
          </a:xfrm>
        </p:spPr>
        <p:txBody>
          <a:bodyPr/>
          <a:lstStyle/>
          <a:p>
            <a:pPr indent="609600" hangingPunct="0">
              <a:lnSpc>
                <a:spcPct val="14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Does the face-down generation need a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Well, probably not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fact is that many of today’s teenagers are used to working with powerful digital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数码的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tools that allow them to work on their own as well as team up with others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because they could learn about people and cultures around the globe from an early age, they developed a greater understanding of diversity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多样性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the importance of finding their own identities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身份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4"/>
          <p:cNvSpPr txBox="1">
            <a:spLocks/>
          </p:cNvSpPr>
          <p:nvPr/>
        </p:nvSpPr>
        <p:spPr bwMode="auto">
          <a:xfrm>
            <a:off x="360854" y="3816556"/>
            <a:ext cx="11485848" cy="5485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4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Suddenly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Otherwise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Similarly	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However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09935" y="3823876"/>
            <a:ext cx="484428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2400" dirty="0"/>
              <a:t> C</a:t>
            </a:r>
            <a:endParaRPr lang="zh-CN" altLang="en-US" dirty="0"/>
          </a:p>
        </p:txBody>
      </p:sp>
      <p:sp>
        <p:nvSpPr>
          <p:cNvPr id="6" name="内容占位符 8"/>
          <p:cNvSpPr txBox="1">
            <a:spLocks/>
          </p:cNvSpPr>
          <p:nvPr/>
        </p:nvSpPr>
        <p:spPr bwMode="auto">
          <a:xfrm>
            <a:off x="360854" y="4359111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考查副词辨析。句意：同样地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因为他们从小就能了解全球的人和文化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所以他们对多样性有了更深刻的理解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也更了解找到自己身份的重要性。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suddenly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突然；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otherwise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否则；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similarly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同样地；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however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然而。根据上下文逻辑可知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此处是并列关系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强调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同样因为数码时代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57770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464</TotalTime>
  <Words>907</Words>
  <Application>Microsoft Office PowerPoint</Application>
  <PresentationFormat>自定义</PresentationFormat>
  <Paragraphs>52</Paragraphs>
  <Slides>12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0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Windows User</cp:lastModifiedBy>
  <cp:revision>448</cp:revision>
  <dcterms:created xsi:type="dcterms:W3CDTF">2020-11-06T05:24:00Z</dcterms:created>
  <dcterms:modified xsi:type="dcterms:W3CDTF">2025-09-17T13:28:52Z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